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  <p:sldId id="267" r:id="rId3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Kollektif" charset="1" panose="020B0604020101010102"/>
      <p:regular r:id="rId10"/>
    </p:embeddedFont>
    <p:embeddedFont>
      <p:font typeface="Kollektif Bold" charset="1" panose="020B0604020101010102"/>
      <p:regular r:id="rId11"/>
    </p:embeddedFont>
    <p:embeddedFont>
      <p:font typeface="Kollektif Italics" charset="1" panose="020B0604020101010102"/>
      <p:regular r:id="rId12"/>
    </p:embeddedFont>
    <p:embeddedFont>
      <p:font typeface="Kollektif Bold Italics" charset="1" panose="020B0604020101010102"/>
      <p:regular r:id="rId13"/>
    </p:embeddedFont>
    <p:embeddedFont>
      <p:font typeface="Granaina" charset="1" panose="02000506080000020003"/>
      <p:regular r:id="rId14"/>
    </p:embeddedFont>
    <p:embeddedFont>
      <p:font typeface="Open Sans Light" charset="1" panose="020B0306030504020204"/>
      <p:regular r:id="rId15"/>
    </p:embeddedFont>
    <p:embeddedFont>
      <p:font typeface="Open Sans Light Bold" charset="1" panose="020B0806030504020204"/>
      <p:regular r:id="rId16"/>
    </p:embeddedFont>
    <p:embeddedFont>
      <p:font typeface="Open Sans Light Italics" charset="1" panose="020B0306030504020204"/>
      <p:regular r:id="rId17"/>
    </p:embeddedFont>
    <p:embeddedFont>
      <p:font typeface="Open Sans Light Bold Italics" charset="1" panose="020B0806030504020204"/>
      <p:regular r:id="rId18"/>
    </p:embeddedFont>
    <p:embeddedFont>
      <p:font typeface="Open Sans" charset="1" panose="020B0606030504020204"/>
      <p:regular r:id="rId19"/>
    </p:embeddedFont>
    <p:embeddedFont>
      <p:font typeface="Open Sans Bold" charset="1" panose="020B0806030504020204"/>
      <p:regular r:id="rId20"/>
    </p:embeddedFont>
    <p:embeddedFont>
      <p:font typeface="Open Sans Italics" charset="1" panose="020B0606030504020204"/>
      <p:regular r:id="rId21"/>
    </p:embeddedFont>
    <p:embeddedFont>
      <p:font typeface="Open Sans Bold Italics" charset="1" panose="020B08060305040202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slides/slide1.xml" Type="http://schemas.openxmlformats.org/officeDocument/2006/relationships/slide"/><Relationship Id="rId24" Target="slides/slide2.xml" Type="http://schemas.openxmlformats.org/officeDocument/2006/relationships/slide"/><Relationship Id="rId25" Target="slides/slide3.xml" Type="http://schemas.openxmlformats.org/officeDocument/2006/relationships/slide"/><Relationship Id="rId26" Target="slides/slide4.xml" Type="http://schemas.openxmlformats.org/officeDocument/2006/relationships/slide"/><Relationship Id="rId27" Target="slides/slide5.xml" Type="http://schemas.openxmlformats.org/officeDocument/2006/relationships/slide"/><Relationship Id="rId28" Target="slides/slide6.xml" Type="http://schemas.openxmlformats.org/officeDocument/2006/relationships/slide"/><Relationship Id="rId29" Target="slides/slide7.xml" Type="http://schemas.openxmlformats.org/officeDocument/2006/relationships/slide"/><Relationship Id="rId3" Target="viewProps.xml" Type="http://schemas.openxmlformats.org/officeDocument/2006/relationships/viewProps"/><Relationship Id="rId30" Target="slides/slide8.xml" Type="http://schemas.openxmlformats.org/officeDocument/2006/relationships/slide"/><Relationship Id="rId31" Target="slides/slide9.xml" Type="http://schemas.openxmlformats.org/officeDocument/2006/relationships/slide"/><Relationship Id="rId32" Target="slides/slide10.xml" Type="http://schemas.openxmlformats.org/officeDocument/2006/relationships/slide"/><Relationship Id="rId33" Target="slides/slide11.xml" Type="http://schemas.openxmlformats.org/officeDocument/2006/relationships/slide"/><Relationship Id="rId34" Target="slides/slide12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5749" t="11049" r="4939" b="11859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73528" y="3897630"/>
            <a:ext cx="22635056" cy="5661540"/>
            <a:chOff x="0" y="0"/>
            <a:chExt cx="7651806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7651806" cy="1913890"/>
            </a:xfrm>
            <a:custGeom>
              <a:avLst/>
              <a:gdLst/>
              <a:ahLst/>
              <a:cxnLst/>
              <a:rect r="r" b="b" t="t" l="l"/>
              <a:pathLst>
                <a:path h="1913890" w="7651806">
                  <a:moveTo>
                    <a:pt x="0" y="0"/>
                  </a:moveTo>
                  <a:lnTo>
                    <a:pt x="7651806" y="0"/>
                  </a:lnTo>
                  <a:lnTo>
                    <a:pt x="7651806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43434">
                <a:alpha val="76863"/>
              </a:srgbClr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597120" y="5143500"/>
            <a:ext cx="4062430" cy="41148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-535136" y="9258300"/>
            <a:ext cx="19358271" cy="1342752"/>
            <a:chOff x="0" y="0"/>
            <a:chExt cx="6186311" cy="429102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186311" cy="429102"/>
            </a:xfrm>
            <a:custGeom>
              <a:avLst/>
              <a:gdLst/>
              <a:ahLst/>
              <a:cxnLst/>
              <a:rect r="r" b="b" t="t" l="l"/>
              <a:pathLst>
                <a:path h="429102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429102"/>
                  </a:lnTo>
                  <a:lnTo>
                    <a:pt x="0" y="429102"/>
                  </a:lnTo>
                  <a:close/>
                </a:path>
              </a:pathLst>
            </a:custGeom>
            <a:solidFill>
              <a:srgbClr val="C1A480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272100" y="240640"/>
            <a:ext cx="3872928" cy="210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67"/>
              </a:lnSpc>
            </a:pPr>
            <a:r>
              <a:rPr lang="en-US" sz="3976" spc="397">
                <a:solidFill>
                  <a:srgbClr val="DBDBDB"/>
                </a:solidFill>
                <a:latin typeface="Kollektif Bold"/>
              </a:rPr>
              <a:t>ISHMAEL HO</a:t>
            </a:r>
          </a:p>
          <a:p>
            <a:pPr>
              <a:lnSpc>
                <a:spcPts val="5567"/>
              </a:lnSpc>
            </a:pPr>
            <a:r>
              <a:rPr lang="en-US" sz="3976" spc="397">
                <a:solidFill>
                  <a:srgbClr val="DBDBDB"/>
                </a:solidFill>
                <a:latin typeface="Kollektif Bold"/>
              </a:rPr>
              <a:t>DAFT,AUG2021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0240" y="4401091"/>
            <a:ext cx="12404450" cy="742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60"/>
              </a:lnSpc>
            </a:pPr>
            <a:r>
              <a:rPr lang="en-US" sz="4328" spc="216">
                <a:solidFill>
                  <a:srgbClr val="DBDBDB"/>
                </a:solidFill>
                <a:latin typeface="Kollektif"/>
              </a:rPr>
              <a:t>MACHINE LEARNING AND THE WORLD: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0240" y="5875604"/>
            <a:ext cx="11976867" cy="2955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42"/>
              </a:lnSpc>
            </a:pPr>
            <a:r>
              <a:rPr lang="en-US" sz="12088">
                <a:solidFill>
                  <a:srgbClr val="DBDBDB"/>
                </a:solidFill>
                <a:latin typeface="Kollektif"/>
              </a:rPr>
              <a:t>L.A.P.D. CRIME PREDICTION AI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263C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5734" y="3895065"/>
            <a:ext cx="17656533" cy="176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3"/>
              </a:lnSpc>
            </a:pPr>
            <a:r>
              <a:rPr lang="en-US" sz="6560" spc="255">
                <a:solidFill>
                  <a:srgbClr val="F3F4ED"/>
                </a:solidFill>
                <a:latin typeface="Granaina"/>
              </a:rPr>
              <a:t>OPERATION L.A.S.E.R. WAS SHUT DOWN IN APRIL, 2019</a:t>
            </a:r>
          </a:p>
          <a:p>
            <a:pPr algn="ctr">
              <a:lnSpc>
                <a:spcPts val="6823"/>
              </a:lnSpc>
            </a:pPr>
            <a:r>
              <a:rPr lang="en-US" sz="6560" spc="255">
                <a:solidFill>
                  <a:srgbClr val="F3F4ED"/>
                </a:solidFill>
                <a:latin typeface="Granaina"/>
              </a:rPr>
              <a:t>...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9210675"/>
            <a:ext cx="18288000" cy="697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Arimo"/>
              </a:rPr>
              <a:t>Data from: 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Arimo"/>
              </a:rPr>
              <a:t>https://www.cbsnews.com/news/los-angeles-police-department-laser-data-driven-policing-racial-profiling-2-0-cbsn-originals-documentary/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263C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5734" y="3895065"/>
            <a:ext cx="17656533" cy="2621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3"/>
              </a:lnSpc>
            </a:pPr>
            <a:r>
              <a:rPr lang="en-US" sz="6560" spc="255">
                <a:solidFill>
                  <a:srgbClr val="F3F4ED"/>
                </a:solidFill>
                <a:latin typeface="Granaina"/>
              </a:rPr>
              <a:t>THE L.A.P.D. ANNOUNCED THE END OF THE PREDPOL PROGRAM IN APRIL,2021</a:t>
            </a:r>
          </a:p>
          <a:p>
            <a:pPr algn="ctr">
              <a:lnSpc>
                <a:spcPts val="6823"/>
              </a:lnSpc>
            </a:pPr>
            <a:r>
              <a:rPr lang="en-US" sz="6560" spc="255">
                <a:solidFill>
                  <a:srgbClr val="F3F4ED"/>
                </a:solidFill>
                <a:latin typeface="Granaina"/>
              </a:rPr>
              <a:t>...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9210675"/>
            <a:ext cx="18288000" cy="697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Arimo"/>
              </a:rPr>
              <a:t>Data from: 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Arimo"/>
              </a:rPr>
              <a:t>https://www.cbsnews.com/news/los-angeles-police-department-laser-data-driven-policing-racial-profiling-2-0-cbsn-originals-documentary/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3C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21589" b="0"/>
          <a:stretch>
            <a:fillRect/>
          </a:stretch>
        </p:blipFill>
        <p:spPr>
          <a:xfrm flipH="false" flipV="false" rot="0">
            <a:off x="-7073206" y="0"/>
            <a:ext cx="13032756" cy="934945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959549" y="1603065"/>
            <a:ext cx="12328451" cy="365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The use of facial recognition software in policing is raising concerns among communities which have dealt with biased policing in the past...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959549" y="-171450"/>
            <a:ext cx="11503046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Granaina"/>
              </a:rPr>
              <a:t>A NEW DEBATE IS BREWING..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976982" y="1028700"/>
            <a:ext cx="48811" cy="8229600"/>
          </a:xfrm>
          <a:prstGeom prst="rect">
            <a:avLst/>
          </a:prstGeom>
          <a:solidFill>
            <a:srgbClr val="151715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871272" y="1028700"/>
            <a:ext cx="3308130" cy="2252284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9508298" y="1416240"/>
            <a:ext cx="7751002" cy="7454521"/>
            <a:chOff x="0" y="0"/>
            <a:chExt cx="10334669" cy="993936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9050"/>
              <a:ext cx="10334669" cy="8971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309"/>
                </a:lnSpc>
              </a:pPr>
              <a:r>
                <a:rPr lang="en-US" sz="4424" spc="265">
                  <a:solidFill>
                    <a:srgbClr val="151715"/>
                  </a:solidFill>
                  <a:latin typeface="Kollektif Bold"/>
                </a:rPr>
                <a:t>KEY DISCUSSION POINTS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462111"/>
              <a:ext cx="10334669" cy="8477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971550" indent="-485775" lvl="1">
                <a:lnSpc>
                  <a:spcPts val="6299"/>
                </a:lnSpc>
                <a:buFont typeface="Arial"/>
                <a:buChar char="•"/>
              </a:pPr>
              <a:r>
                <a:rPr lang="en-US" sz="4500" spc="44">
                  <a:solidFill>
                    <a:srgbClr val="151715"/>
                  </a:solidFill>
                  <a:latin typeface="Kollektif"/>
                </a:rPr>
                <a:t>The L.A.P.D.</a:t>
              </a:r>
            </a:p>
            <a:p>
              <a:pPr algn="l">
                <a:lnSpc>
                  <a:spcPts val="6299"/>
                </a:lnSpc>
              </a:pPr>
            </a:p>
            <a:p>
              <a:pPr algn="l" marL="971550" indent="-485775" lvl="1">
                <a:lnSpc>
                  <a:spcPts val="6299"/>
                </a:lnSpc>
                <a:buFont typeface="Arial"/>
                <a:buChar char="•"/>
              </a:pPr>
              <a:r>
                <a:rPr lang="en-US" sz="4500" spc="44">
                  <a:solidFill>
                    <a:srgbClr val="151715"/>
                  </a:solidFill>
                  <a:latin typeface="Kollektif"/>
                </a:rPr>
                <a:t>Use of A.I. for Crime Prevention</a:t>
              </a:r>
            </a:p>
            <a:p>
              <a:pPr algn="l">
                <a:lnSpc>
                  <a:spcPts val="6299"/>
                </a:lnSpc>
              </a:pPr>
            </a:p>
            <a:p>
              <a:pPr algn="l" marL="971550" indent="-485775" lvl="1">
                <a:lnSpc>
                  <a:spcPts val="6299"/>
                </a:lnSpc>
                <a:buFont typeface="Arial"/>
                <a:buChar char="•"/>
              </a:pPr>
              <a:r>
                <a:rPr lang="en-US" sz="4500" spc="44">
                  <a:solidFill>
                    <a:srgbClr val="151715"/>
                  </a:solidFill>
                  <a:latin typeface="Kollektif"/>
                </a:rPr>
                <a:t>PredPol</a:t>
              </a:r>
            </a:p>
            <a:p>
              <a:pPr algn="l">
                <a:lnSpc>
                  <a:spcPts val="6299"/>
                </a:lnSpc>
              </a:pPr>
            </a:p>
            <a:p>
              <a:pPr algn="l" marL="971550" indent="-485775" lvl="1">
                <a:lnSpc>
                  <a:spcPts val="6299"/>
                </a:lnSpc>
                <a:buFont typeface="Arial"/>
                <a:buChar char="•"/>
              </a:pPr>
              <a:r>
                <a:rPr lang="en-US" sz="4500" spc="44">
                  <a:solidFill>
                    <a:srgbClr val="151715"/>
                  </a:solidFill>
                  <a:latin typeface="Kollektif"/>
                </a:rPr>
                <a:t>Operation L.A.S.E.R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10204" y="4381964"/>
            <a:ext cx="8305580" cy="4428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81"/>
              </a:lnSpc>
            </a:pPr>
            <a:r>
              <a:rPr lang="en-US" sz="11039" spc="430">
                <a:solidFill>
                  <a:srgbClr val="151715"/>
                </a:solidFill>
                <a:latin typeface="Granaina"/>
              </a:rPr>
              <a:t>L.A.P.D.</a:t>
            </a:r>
          </a:p>
          <a:p>
            <a:pPr algn="ctr">
              <a:lnSpc>
                <a:spcPts val="11481"/>
              </a:lnSpc>
            </a:pPr>
            <a:r>
              <a:rPr lang="en-US" sz="11039" spc="430">
                <a:solidFill>
                  <a:srgbClr val="151715"/>
                </a:solidFill>
                <a:latin typeface="Granaina"/>
              </a:rPr>
              <a:t>CRIME PREDICTION A.I.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3C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1200150" y="-550164"/>
            <a:ext cx="8540496" cy="11387328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-1200150" y="9525000"/>
            <a:ext cx="20688300" cy="990600"/>
          </a:xfrm>
          <a:prstGeom prst="rect">
            <a:avLst/>
          </a:prstGeom>
          <a:solidFill>
            <a:srgbClr val="C1A480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7464900" y="123825"/>
            <a:ext cx="10385351" cy="2289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50"/>
              </a:lnSpc>
            </a:pPr>
            <a:r>
              <a:rPr lang="en-US" sz="8510" spc="331">
                <a:solidFill>
                  <a:srgbClr val="F3F4ED"/>
                </a:solidFill>
                <a:latin typeface="Granaina"/>
              </a:rPr>
              <a:t>THE LOS ANGELES POLICE DEPARTMENT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464900" y="3336290"/>
            <a:ext cx="10823100" cy="1807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One of the most (in)famous police departments in the US...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3C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1200150" y="-550164"/>
            <a:ext cx="8540496" cy="11387328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-1200150" y="8994223"/>
            <a:ext cx="20688300" cy="1521377"/>
          </a:xfrm>
          <a:prstGeom prst="rect">
            <a:avLst/>
          </a:prstGeom>
          <a:solidFill>
            <a:srgbClr val="C1A480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7464900" y="123825"/>
            <a:ext cx="10385351" cy="2289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50"/>
              </a:lnSpc>
            </a:pPr>
            <a:r>
              <a:rPr lang="en-US" sz="8510" spc="331">
                <a:solidFill>
                  <a:srgbClr val="F3F4ED"/>
                </a:solidFill>
                <a:latin typeface="Granaina"/>
              </a:rPr>
              <a:t>THE LOS ANGELES POLICE DEPARTMENT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883146" y="2865598"/>
            <a:ext cx="10967104" cy="528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73859" indent="-536930" lvl="1">
              <a:lnSpc>
                <a:spcPts val="6963"/>
              </a:lnSpc>
              <a:buFont typeface="Arial"/>
              <a:buChar char="•"/>
            </a:pPr>
            <a:r>
              <a:rPr lang="en-US" sz="4973" spc="49">
                <a:solidFill>
                  <a:srgbClr val="F3F4ED"/>
                </a:solidFill>
                <a:latin typeface="Kollektif"/>
              </a:rPr>
              <a:t>3rd largest Police Organization in the U.S.</a:t>
            </a:r>
          </a:p>
          <a:p>
            <a:pPr marL="1073859" indent="-536930" lvl="1">
              <a:lnSpc>
                <a:spcPts val="6963"/>
              </a:lnSpc>
              <a:buFont typeface="Arial"/>
              <a:buChar char="•"/>
            </a:pPr>
            <a:r>
              <a:rPr lang="en-US" sz="4973" spc="49">
                <a:solidFill>
                  <a:srgbClr val="F3F4ED"/>
                </a:solidFill>
                <a:latin typeface="Kollektif"/>
              </a:rPr>
              <a:t>Annual budget of approx. 1.2 Billion US</a:t>
            </a:r>
          </a:p>
          <a:p>
            <a:pPr marL="1073859" indent="-536930" lvl="1">
              <a:lnSpc>
                <a:spcPts val="6963"/>
              </a:lnSpc>
              <a:buFont typeface="Arial"/>
              <a:buChar char="•"/>
            </a:pPr>
            <a:r>
              <a:rPr lang="en-US" sz="4973" spc="49">
                <a:solidFill>
                  <a:srgbClr val="F3F4ED"/>
                </a:solidFill>
                <a:latin typeface="Kollektif"/>
              </a:rPr>
              <a:t>Earliest adopters of AI for predictive policing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7380" y="9055855"/>
            <a:ext cx="13371532" cy="1350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8"/>
              </a:lnSpc>
            </a:pPr>
            <a:r>
              <a:rPr lang="en-US" sz="2056">
                <a:solidFill>
                  <a:srgbClr val="000000"/>
                </a:solidFill>
                <a:latin typeface="Kollektif"/>
              </a:rPr>
              <a:t>Data from: </a:t>
            </a:r>
          </a:p>
          <a:p>
            <a:pPr>
              <a:lnSpc>
                <a:spcPts val="2878"/>
              </a:lnSpc>
            </a:pPr>
            <a:r>
              <a:rPr lang="en-US" sz="2056">
                <a:solidFill>
                  <a:srgbClr val="000000"/>
                </a:solidFill>
                <a:latin typeface="Kollektif"/>
              </a:rPr>
              <a:t>https://www.cbsnews.com/news/artificial-intelligence-racial-profiling-2-0-cbsn-originals-documentary/</a:t>
            </a:r>
          </a:p>
          <a:p>
            <a:pPr>
              <a:lnSpc>
                <a:spcPts val="2878"/>
              </a:lnSpc>
            </a:pPr>
            <a:r>
              <a:rPr lang="en-US" sz="2056">
                <a:solidFill>
                  <a:srgbClr val="000000"/>
                </a:solidFill>
                <a:latin typeface="Kollektif"/>
              </a:rPr>
              <a:t>https://cao.lacity.org/budget20-21/2020-21Proposed_Budget.pdf</a:t>
            </a:r>
          </a:p>
          <a:p>
            <a:pPr>
              <a:lnSpc>
                <a:spcPts val="2178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3C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0000" t="0" r="16517" b="0"/>
          <a:stretch>
            <a:fillRect/>
          </a:stretch>
        </p:blipFill>
        <p:spPr>
          <a:xfrm flipH="false" flipV="false" rot="0">
            <a:off x="-4982822" y="-202190"/>
            <a:ext cx="11335127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-1200150" y="9180004"/>
            <a:ext cx="20688300" cy="1335596"/>
          </a:xfrm>
          <a:prstGeom prst="rect">
            <a:avLst/>
          </a:prstGeom>
          <a:solidFill>
            <a:srgbClr val="C1A480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6912049" y="123825"/>
            <a:ext cx="10347251" cy="2289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48"/>
              </a:lnSpc>
            </a:pPr>
            <a:r>
              <a:rPr lang="en-US" sz="8507" spc="331">
                <a:solidFill>
                  <a:srgbClr val="F3F4ED"/>
                </a:solidFill>
                <a:latin typeface="Granaina"/>
              </a:rPr>
              <a:t>A.I. SOLUTIONS IN THE L.A.P.D.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7209" y="9201150"/>
            <a:ext cx="18288000" cy="145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53"/>
              </a:lnSpc>
            </a:pPr>
            <a:r>
              <a:rPr lang="en-US" sz="2752" spc="110">
                <a:solidFill>
                  <a:srgbClr val="151715"/>
                </a:solidFill>
                <a:latin typeface="Kollektif"/>
              </a:rPr>
              <a:t>Data from:</a:t>
            </a:r>
          </a:p>
          <a:p>
            <a:pPr algn="just">
              <a:lnSpc>
                <a:spcPts val="3853"/>
              </a:lnSpc>
            </a:pPr>
            <a:r>
              <a:rPr lang="en-US" sz="2752" spc="110">
                <a:solidFill>
                  <a:srgbClr val="151715"/>
                </a:solidFill>
                <a:latin typeface="Kollektif"/>
              </a:rPr>
              <a:t>https://www.brennancenter.org/our-work/research-reports/predictive-policing-explained</a:t>
            </a:r>
          </a:p>
          <a:p>
            <a:pPr algn="just">
              <a:lnSpc>
                <a:spcPts val="3853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352305" y="4090621"/>
            <a:ext cx="9623913" cy="457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PredPol Assisted Policing (2010-2021)</a:t>
            </a:r>
          </a:p>
          <a:p>
            <a:pPr>
              <a:lnSpc>
                <a:spcPts val="7279"/>
              </a:lnSpc>
            </a:pPr>
          </a:p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Operation L.A.S.E.R    (2011-2019)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12049" y="2308387"/>
            <a:ext cx="9284142" cy="931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20"/>
              </a:lnSpc>
            </a:pPr>
            <a:r>
              <a:rPr lang="en-US" sz="5443">
                <a:solidFill>
                  <a:srgbClr val="FFFFFF"/>
                </a:solidFill>
                <a:latin typeface="Open Sans"/>
              </a:rPr>
              <a:t>Noteworthy A.I. Initiatives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3C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0679" t="0" r="10679" b="0"/>
          <a:stretch>
            <a:fillRect/>
          </a:stretch>
        </p:blipFill>
        <p:spPr>
          <a:xfrm flipH="false" flipV="false" rot="0">
            <a:off x="-7975254" y="-177881"/>
            <a:ext cx="15204804" cy="10464881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-1200150" y="9058940"/>
            <a:ext cx="20688300" cy="1456660"/>
          </a:xfrm>
          <a:prstGeom prst="rect">
            <a:avLst/>
          </a:prstGeom>
          <a:solidFill>
            <a:srgbClr val="C1A480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7229549" y="123825"/>
            <a:ext cx="10347251" cy="2289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48"/>
              </a:lnSpc>
            </a:pPr>
            <a:r>
              <a:rPr lang="en-US" sz="8507" spc="331">
                <a:solidFill>
                  <a:srgbClr val="F3F4ED"/>
                </a:solidFill>
                <a:latin typeface="Granaina"/>
              </a:rPr>
              <a:t>PREDPOL ASSISTED POLICING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7209" y="9064689"/>
            <a:ext cx="18581238" cy="1222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93"/>
              </a:lnSpc>
            </a:pPr>
            <a:r>
              <a:rPr lang="en-US" sz="2352" spc="94">
                <a:solidFill>
                  <a:srgbClr val="151715"/>
                </a:solidFill>
                <a:latin typeface="Kollektif"/>
              </a:rPr>
              <a:t>Data from :</a:t>
            </a:r>
          </a:p>
          <a:p>
            <a:pPr algn="just">
              <a:lnSpc>
                <a:spcPts val="3293"/>
              </a:lnSpc>
            </a:pPr>
            <a:r>
              <a:rPr lang="en-US" sz="2352" spc="94">
                <a:solidFill>
                  <a:srgbClr val="151715"/>
                </a:solidFill>
                <a:latin typeface="Kollektif"/>
              </a:rPr>
              <a:t>https://digital.hbs.edu/platform-rctom/submission/machine-learning-at-predpol-risks-biases-and-opportunities-for-predictive-policing/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27907" y="2327437"/>
            <a:ext cx="11360093" cy="6485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FFFFFF"/>
                </a:solidFill>
                <a:latin typeface="Open Sans"/>
              </a:rPr>
              <a:t>Used historical crime data within the L.A.P.D. jurisdiction.</a:t>
            </a:r>
          </a:p>
          <a:p>
            <a:pPr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FFFFFF"/>
                </a:solidFill>
                <a:latin typeface="Open Sans"/>
              </a:rPr>
              <a:t>Model identified areas with higher incidence of certain crimes based on data.</a:t>
            </a:r>
          </a:p>
          <a:p>
            <a:pPr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FFFFFF"/>
                </a:solidFill>
                <a:latin typeface="Open Sans"/>
              </a:rPr>
              <a:t>Police Patrols to these areas increased to deter criminal activity.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3C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0679" t="0" r="10679" b="0"/>
          <a:stretch>
            <a:fillRect/>
          </a:stretch>
        </p:blipFill>
        <p:spPr>
          <a:xfrm flipH="false" flipV="false" rot="0">
            <a:off x="-7975254" y="-177881"/>
            <a:ext cx="15204804" cy="1046488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1756029" y="0"/>
            <a:ext cx="8990838" cy="10515600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-1200150" y="9258300"/>
            <a:ext cx="20688300" cy="1257300"/>
          </a:xfrm>
          <a:prstGeom prst="rect">
            <a:avLst/>
          </a:prstGeom>
          <a:solidFill>
            <a:srgbClr val="C1A480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7229549" y="123825"/>
            <a:ext cx="10347251" cy="2289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48"/>
              </a:lnSpc>
            </a:pPr>
            <a:r>
              <a:rPr lang="en-US" sz="8507" spc="331">
                <a:solidFill>
                  <a:srgbClr val="F3F4ED"/>
                </a:solidFill>
                <a:latin typeface="Granaina"/>
              </a:rPr>
              <a:t>PREDPOL ASSISTED POLICING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234809" y="2670758"/>
            <a:ext cx="11053191" cy="7129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8864" indent="-434432" lvl="1">
              <a:lnSpc>
                <a:spcPts val="5634"/>
              </a:lnSpc>
              <a:buFont typeface="Arial"/>
              <a:buChar char="•"/>
            </a:pPr>
            <a:r>
              <a:rPr lang="en-US" sz="4024" spc="-12">
                <a:solidFill>
                  <a:srgbClr val="FFFFFF"/>
                </a:solidFill>
                <a:latin typeface="Open Sans"/>
              </a:rPr>
              <a:t>Hot-spots based on possibly biased policing data</a:t>
            </a:r>
          </a:p>
          <a:p>
            <a:pPr marL="868864" indent="-434432" lvl="1">
              <a:lnSpc>
                <a:spcPts val="5634"/>
              </a:lnSpc>
              <a:buFont typeface="Arial"/>
              <a:buChar char="•"/>
            </a:pPr>
            <a:r>
              <a:rPr lang="en-US" sz="4024" spc="-12">
                <a:solidFill>
                  <a:srgbClr val="FFFFFF"/>
                </a:solidFill>
                <a:latin typeface="Open Sans"/>
              </a:rPr>
              <a:t>Data from crime reports could itself be biased for different reasons.</a:t>
            </a:r>
          </a:p>
          <a:p>
            <a:pPr marL="868864" indent="-434432" lvl="1">
              <a:lnSpc>
                <a:spcPts val="5634"/>
              </a:lnSpc>
              <a:buFont typeface="Arial"/>
              <a:buChar char="•"/>
            </a:pPr>
            <a:r>
              <a:rPr lang="en-US" sz="4024" spc="-12">
                <a:solidFill>
                  <a:srgbClr val="FFFFFF"/>
                </a:solidFill>
                <a:latin typeface="Open Sans"/>
              </a:rPr>
              <a:t>Recommended police patrols of African-American, Latin-American and lower-income areas at double the rate of Caucasian-American dominant areas of a certain economic level.</a:t>
            </a:r>
          </a:p>
          <a:p>
            <a:pPr>
              <a:lnSpc>
                <a:spcPts val="5634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0" y="9210675"/>
            <a:ext cx="13715490" cy="697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Arimo"/>
              </a:rPr>
              <a:t>Data from: 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Arimo"/>
              </a:rPr>
              <a:t>https://themarkup.org/ask-the-markup/2020/08/20/does-predictive-police-technology-contribute-to-bias5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3C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5015" t="0" r="0" b="0"/>
          <a:stretch>
            <a:fillRect/>
          </a:stretch>
        </p:blipFill>
        <p:spPr>
          <a:xfrm flipH="false" flipV="false" rot="0">
            <a:off x="-4052251" y="0"/>
            <a:ext cx="11287060" cy="9960963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-1200150" y="9258300"/>
            <a:ext cx="20688300" cy="1257300"/>
          </a:xfrm>
          <a:prstGeom prst="rect">
            <a:avLst/>
          </a:prstGeom>
          <a:solidFill>
            <a:srgbClr val="C1A480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7467674" y="123825"/>
            <a:ext cx="10109126" cy="1169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48"/>
              </a:lnSpc>
            </a:pPr>
            <a:r>
              <a:rPr lang="en-US" sz="8507" spc="331">
                <a:solidFill>
                  <a:srgbClr val="F3F4ED"/>
                </a:solidFill>
                <a:latin typeface="Granaina"/>
              </a:rPr>
              <a:t>OPERATION L.A.S.E.R.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090834" y="1207297"/>
            <a:ext cx="11197166" cy="7230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80182" indent="-440091" lvl="1">
              <a:lnSpc>
                <a:spcPts val="5707"/>
              </a:lnSpc>
              <a:buFont typeface="Arial"/>
              <a:buChar char="•"/>
            </a:pPr>
            <a:r>
              <a:rPr lang="en-US" sz="4076" spc="-12">
                <a:solidFill>
                  <a:srgbClr val="FFFFFF"/>
                </a:solidFill>
                <a:latin typeface="Open Sans"/>
              </a:rPr>
              <a:t>Used historical crime statistics, arrest data, gang affiliation and other data to identify individuals as "Chronic Offenders"</a:t>
            </a:r>
          </a:p>
          <a:p>
            <a:pPr marL="880182" indent="-440091" lvl="1">
              <a:lnSpc>
                <a:spcPts val="5707"/>
              </a:lnSpc>
              <a:buFont typeface="Arial"/>
              <a:buChar char="•"/>
            </a:pPr>
            <a:r>
              <a:rPr lang="en-US" sz="4076" spc="-12">
                <a:solidFill>
                  <a:srgbClr val="FFFFFF"/>
                </a:solidFill>
                <a:latin typeface="Open Sans"/>
              </a:rPr>
              <a:t>Identified certain locations as "Chronic Crime Locations" for increased police patrol</a:t>
            </a:r>
          </a:p>
          <a:p>
            <a:pPr marL="880182" indent="-440091" lvl="1">
              <a:lnSpc>
                <a:spcPts val="5707"/>
              </a:lnSpc>
              <a:buFont typeface="Arial"/>
              <a:buChar char="•"/>
            </a:pPr>
            <a:r>
              <a:rPr lang="en-US" sz="4076" spc="-12">
                <a:solidFill>
                  <a:srgbClr val="FFFFFF"/>
                </a:solidFill>
                <a:latin typeface="Open Sans"/>
              </a:rPr>
              <a:t>Aimed to reduce crime by directing police presence to suppress criminal activity 'precisely'</a:t>
            </a:r>
          </a:p>
          <a:p>
            <a:pPr>
              <a:lnSpc>
                <a:spcPts val="5707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0" y="9210675"/>
            <a:ext cx="13715490" cy="697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Arimo"/>
              </a:rPr>
              <a:t>Data from: 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Arimo"/>
              </a:rPr>
              <a:t>https://themarkup.org/ask-the-markup/2020/08/20/does-predictive-police-technology-contribute-to-bias5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3C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5015" t="0" r="0" b="0"/>
          <a:stretch>
            <a:fillRect/>
          </a:stretch>
        </p:blipFill>
        <p:spPr>
          <a:xfrm flipH="false" flipV="false" rot="0">
            <a:off x="-4052251" y="0"/>
            <a:ext cx="11287060" cy="9960963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-1200150" y="9258300"/>
            <a:ext cx="20688300" cy="1257300"/>
          </a:xfrm>
          <a:prstGeom prst="rect">
            <a:avLst/>
          </a:prstGeom>
          <a:solidFill>
            <a:srgbClr val="C1A480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7467674" y="123825"/>
            <a:ext cx="10109126" cy="1169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48"/>
              </a:lnSpc>
            </a:pPr>
            <a:r>
              <a:rPr lang="en-US" sz="8507" spc="331">
                <a:solidFill>
                  <a:srgbClr val="F3F4ED"/>
                </a:solidFill>
                <a:latin typeface="Granaina"/>
              </a:rPr>
              <a:t>OPERATION L.A.S.E.R.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090834" y="1207297"/>
            <a:ext cx="11197166" cy="7955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80182" indent="-440091" lvl="1">
              <a:lnSpc>
                <a:spcPts val="5707"/>
              </a:lnSpc>
              <a:buFont typeface="Arial"/>
              <a:buChar char="•"/>
            </a:pPr>
            <a:r>
              <a:rPr lang="en-US" sz="4076" spc="-12">
                <a:solidFill>
                  <a:srgbClr val="FFFFFF"/>
                </a:solidFill>
                <a:latin typeface="Open Sans"/>
              </a:rPr>
              <a:t>Like PredPol data was based on decades of crime report and statistical data derived from possibly biased policing.</a:t>
            </a:r>
          </a:p>
          <a:p>
            <a:pPr>
              <a:lnSpc>
                <a:spcPts val="5707"/>
              </a:lnSpc>
            </a:pPr>
          </a:p>
          <a:p>
            <a:pPr marL="880182" indent="-440091" lvl="1">
              <a:lnSpc>
                <a:spcPts val="5707"/>
              </a:lnSpc>
              <a:buFont typeface="Arial"/>
              <a:buChar char="•"/>
            </a:pPr>
            <a:r>
              <a:rPr lang="en-US" sz="4076" spc="-12">
                <a:solidFill>
                  <a:srgbClr val="FFFFFF"/>
                </a:solidFill>
                <a:latin typeface="Open Sans"/>
              </a:rPr>
              <a:t>Increased patrols and data collection in specific areas only served to reinforce the model's assumptions.</a:t>
            </a:r>
          </a:p>
          <a:p>
            <a:pPr>
              <a:lnSpc>
                <a:spcPts val="5707"/>
              </a:lnSpc>
            </a:pPr>
          </a:p>
          <a:p>
            <a:pPr marL="880182" indent="-440091" lvl="1">
              <a:lnSpc>
                <a:spcPts val="5707"/>
              </a:lnSpc>
              <a:buFont typeface="Arial"/>
              <a:buChar char="•"/>
            </a:pPr>
            <a:r>
              <a:rPr lang="en-US" sz="4076" spc="-12">
                <a:solidFill>
                  <a:srgbClr val="FFFFFF"/>
                </a:solidFill>
                <a:latin typeface="Open Sans"/>
              </a:rPr>
              <a:t>Widely viewed as data-driven racial profiling.</a:t>
            </a:r>
          </a:p>
          <a:p>
            <a:pPr>
              <a:lnSpc>
                <a:spcPts val="5707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0" y="9210675"/>
            <a:ext cx="18288000" cy="697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Arimo"/>
              </a:rPr>
              <a:t>Data from: 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Arimo"/>
              </a:rPr>
              <a:t>https://www.cbsnews.com/news/los-angeles-police-department-laser-data-driven-policing-racial-profiling-2-0-cbsn-originals-documentary/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DAErad5TfhY</dc:identifier>
  <dcterms:modified xsi:type="dcterms:W3CDTF">2011-08-01T06:04:30Z</dcterms:modified>
  <cp:revision>1</cp:revision>
  <dc:title>C LAPD CRIME PREDICTION AI</dc:title>
</cp:coreProperties>
</file>